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" y="4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042C3-944A-40D5-8017-2912A94E614C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1B06B-FDE3-40F9-BCE0-C1A56E923D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832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Otrygga medborgare, som upplever sig utskuffad av vård och omsorgen.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Tillit.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Styrning i samverkan.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Försörjningskvoten- vi blir allt färre som ska ta hand om allt fler.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Kompetensförsörjning. Svårigheten att hitta utbildad personal.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Demografin- allt fler kroniker och multisjuka- fortare utveckling än prognosen.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Bristande helhetssyn.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Kortsiktig politisk styrning- enligt mandatperiod.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Ekonomisk styrning- med fokus på budgetnedskärningar.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Utbildningsnivå- trygga medarbetare på alla nivåer.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Mångbesökare- vi skickar runt våra mest sjuka mellan olika instanser- och hanterar personer efter diagnoser och uppdelade efter organ.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Svårigheter för personalen att få tag i rätt person från region/kommun- kommunikationsmissar- som inte allt för sällan genererar i vårdskador och en sämre omvårdnad och omsorg för patienterna/brukarna.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Allt fler multisjuka på alla våra nivåer hos båda huvudmännen.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Vilka patienter ska ligga på sjukhus, forskning som visar att vi blir sämre redan efter tre dagar på sjukhus.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Samhällsomvandlingen- hur når vi både medarbetare och medborgare om varför vi måste ställa om, gå från en sjuhusinriktad och akutsjukvårdsfokuserad vård till en personcentrerad vård nära hemmet.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Kommunikationsstrategi med kanalval- gemensam plattform och  marknadsföringsstrategi.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Specialistteam-kommunikation.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Plan för utvärdering/forskning.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Samverkan med LTU.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Arbetssätt kring digitala arbetssätt..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Levnadsvanor- på sikt förskjuta insjuknandet av kroniska sjukdomar.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sv-SE" sz="1200" dirty="0"/>
              <a:t>Medborgardialoger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86981-2F2A-41B4-8335-2ACC026598F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24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1929C9-0338-4783-8C86-FCA53C62D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DC69BEB-E4DC-439D-A5CB-E0DA002B6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FB979F-CB33-4DE9-89B0-8B24FDD0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1193EC-9AB1-4436-90FC-9715C45D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67C827-4B4D-4A62-B7E5-44ADF245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96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9F6085-BDC0-49D3-9075-CECAD544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E27320D-AA4A-47EA-889D-9B76D02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DD0B22-89DE-4298-9BD1-5CA79697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45CF56-040B-4E79-87E0-865A8B19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2BBF67-7A32-42C6-9BBE-C07641CF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64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D548130-9B3A-4C9C-B583-E2D136E0D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98F7A2-7C54-49A0-A8BA-C5AE96669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DD9B6D-7CC0-4C66-AD34-D1A7ABED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D52A86-F6C8-4FE3-9BEF-875CCD5F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F8FE72-42FC-4712-BA73-6AA87F5D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17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F73828-A31E-48A1-A37A-67264C83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C3D542-F94E-4A86-84A6-F6B5161F7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5E13F-3BC6-4D0B-B8A3-AF0B73D4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8C8BD2-AD59-49F0-8765-1E5C5096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4CF718-1939-41B5-8ACE-A5E142FA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084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F35DE4-E91F-402B-A65F-29293B12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C806131-5B6A-41A7-AC92-D405FCED2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9A3671-1E2C-46EA-B494-72A1670F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038489-33D1-4DF6-B619-7AB7998B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B3FEFF-971F-4F1A-989D-8F5ECC21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473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FF43B9-9943-4972-882E-1E0AF8A80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F288AB-7171-4C2F-B550-554EF3D7B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C4B63CD-4869-4F4C-83DF-7F51DB975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C2BD7C-A9A8-489E-8763-2439B094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7E7EAF-0A52-4A27-8BDB-4BBF30F3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95C94E-0216-4860-AB50-D807F896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65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095976-7ACE-4B42-80A9-8DD12595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04ED3E-C306-4853-96FE-FFEA90D2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E53B0-484F-4359-8D71-65A74BEE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DD5D901-2082-46D7-82E7-112BA4C9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A1ABE3-ABD5-4F73-8475-ED001826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D8E73AD-5DE5-4A57-899D-8C7085DD8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AD275C-DCB8-4F27-91AD-9CB9ECA6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D33FE21-6006-43DC-8CD4-1C3E6104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449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72CF2F-CD6A-4F24-B46B-EEB7187E1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46D79FE-7AF0-4903-9135-406FBF0C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E9D387-1161-410A-8F07-FBD6F6D0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CD6DCDC-04A1-40E6-A05E-87F8B1CF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64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5749CD3-472E-44E5-82A0-DFC46B5D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69DE763-8453-4AA8-A516-AFD1FFCA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18AFD9-5267-4397-B238-13A5A923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84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71800-FD44-46FC-A707-D86EF65A5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4C0C0-A7B8-468F-93C4-990106F13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C446DF-0B8A-4C9A-8E35-12804F298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9749F1-064B-4B60-BBDE-2E920367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F2D8778-A0BA-46D5-B8DD-E38E8630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9064197-1536-44DF-A186-AEECC079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40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062949-6724-481B-B8AA-9945946C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232F5AD-FEC0-462F-BFB7-2C88CA96B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5C9E2F-F5C6-44AF-ACA5-A3C30E477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3100B4-FE2F-486C-96EC-DB689DA2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AA548C5-1D60-42E4-96B7-ED8D68916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7FDC3D-F7CE-4C8A-A46C-C79D9AA1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52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18C9511-3EFC-4A8E-ADA0-6292B732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2363D2-BC36-421C-A6F8-0BE5C6D68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38F415-A07D-4C39-A333-1281D4439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C7A24-BB44-40F1-8250-655080BA7AAA}" type="datetimeFigureOut">
              <a:rPr lang="sv-SE" smtClean="0"/>
              <a:t>2020-02-09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CA019D-E97C-487D-9FC1-AB3A99C29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C95A79-66A5-45A4-980D-78FBE3715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7872D-F5E1-41D5-AE2B-0C4275A357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69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9800" y="-461234"/>
            <a:ext cx="7772400" cy="1470025"/>
          </a:xfrm>
        </p:spPr>
        <p:txBody>
          <a:bodyPr/>
          <a:lstStyle/>
          <a:p>
            <a:r>
              <a:rPr lang="sv-SE" b="1" dirty="0"/>
              <a:t>Utkast problembild</a:t>
            </a:r>
          </a:p>
        </p:txBody>
      </p:sp>
      <p:sp>
        <p:nvSpPr>
          <p:cNvPr id="6" name="Ellips 5"/>
          <p:cNvSpPr/>
          <p:nvPr/>
        </p:nvSpPr>
        <p:spPr>
          <a:xfrm>
            <a:off x="670643" y="202488"/>
            <a:ext cx="1701454" cy="108012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Ledning och styrning</a:t>
            </a:r>
          </a:p>
        </p:txBody>
      </p:sp>
      <p:sp>
        <p:nvSpPr>
          <p:cNvPr id="7" name="Ellips 6"/>
          <p:cNvSpPr/>
          <p:nvPr/>
        </p:nvSpPr>
        <p:spPr>
          <a:xfrm>
            <a:off x="7980861" y="1682428"/>
            <a:ext cx="2440721" cy="108012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Medborgardialog</a:t>
            </a:r>
          </a:p>
        </p:txBody>
      </p:sp>
      <p:sp>
        <p:nvSpPr>
          <p:cNvPr id="8" name="Ellips 7"/>
          <p:cNvSpPr/>
          <p:nvPr/>
        </p:nvSpPr>
        <p:spPr>
          <a:xfrm>
            <a:off x="9138493" y="202488"/>
            <a:ext cx="2309357" cy="108012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Kompetens och kompetens-försörjning</a:t>
            </a:r>
          </a:p>
        </p:txBody>
      </p:sp>
      <p:sp>
        <p:nvSpPr>
          <p:cNvPr id="9" name="Ellips 8"/>
          <p:cNvSpPr/>
          <p:nvPr/>
        </p:nvSpPr>
        <p:spPr>
          <a:xfrm>
            <a:off x="1684099" y="5004380"/>
            <a:ext cx="1720654" cy="1080120"/>
          </a:xfrm>
          <a:prstGeom prst="ellipse">
            <a:avLst/>
          </a:prstGeom>
          <a:solidFill>
            <a:srgbClr val="F715B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Demografi och geografi</a:t>
            </a:r>
          </a:p>
        </p:txBody>
      </p:sp>
      <p:sp>
        <p:nvSpPr>
          <p:cNvPr id="10" name="Ellips 9"/>
          <p:cNvSpPr/>
          <p:nvPr/>
        </p:nvSpPr>
        <p:spPr>
          <a:xfrm>
            <a:off x="4848496" y="3685208"/>
            <a:ext cx="1978816" cy="119895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Ekonomi</a:t>
            </a:r>
          </a:p>
        </p:txBody>
      </p:sp>
      <p:sp>
        <p:nvSpPr>
          <p:cNvPr id="11" name="Ellips 10"/>
          <p:cNvSpPr/>
          <p:nvPr/>
        </p:nvSpPr>
        <p:spPr>
          <a:xfrm>
            <a:off x="8328248" y="3685208"/>
            <a:ext cx="2232249" cy="1198955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Uppföljning/</a:t>
            </a:r>
            <a:br>
              <a:rPr lang="sv-SE" dirty="0"/>
            </a:br>
            <a:r>
              <a:rPr lang="sv-SE" dirty="0"/>
              <a:t>forskning</a:t>
            </a:r>
          </a:p>
        </p:txBody>
      </p:sp>
      <p:sp>
        <p:nvSpPr>
          <p:cNvPr id="13" name="Ellips 12"/>
          <p:cNvSpPr/>
          <p:nvPr/>
        </p:nvSpPr>
        <p:spPr>
          <a:xfrm>
            <a:off x="4543537" y="684785"/>
            <a:ext cx="2730099" cy="133739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Otrygga patienter/brukare</a:t>
            </a:r>
          </a:p>
        </p:txBody>
      </p:sp>
      <p:sp>
        <p:nvSpPr>
          <p:cNvPr id="14" name="Ellips 13"/>
          <p:cNvSpPr/>
          <p:nvPr/>
        </p:nvSpPr>
        <p:spPr>
          <a:xfrm>
            <a:off x="7646521" y="5301208"/>
            <a:ext cx="1778075" cy="91569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Juridik och  ny teknik</a:t>
            </a:r>
          </a:p>
        </p:txBody>
      </p:sp>
      <p:sp>
        <p:nvSpPr>
          <p:cNvPr id="15" name="Ellips 14"/>
          <p:cNvSpPr/>
          <p:nvPr/>
        </p:nvSpPr>
        <p:spPr>
          <a:xfrm>
            <a:off x="4379040" y="5509642"/>
            <a:ext cx="2448272" cy="144019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Kommunikation/marknadsföring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524001" y="1199703"/>
            <a:ext cx="337400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Bristande helhetssyn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Avsaknad av gemensam målbild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Dålig tillit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Kortsiktiga mål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Parallella styrsystem 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Bristande styrning i samverkan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Avsaknad av gemensamma utbildningar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Förståelse för lärande arbetssätt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Ändra status från sjukhus till </a:t>
            </a:r>
            <a:br>
              <a:rPr lang="sv-SE" sz="1400" dirty="0"/>
            </a:br>
            <a:r>
              <a:rPr lang="sv-SE" sz="1400" dirty="0"/>
              <a:t>den primära vården i hemmet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1660343" y="6027004"/>
            <a:ext cx="2817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Försörjningskvot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Allt färre ska ta hand om allt fler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Utvecklingen går snabbare än beräknat- med fler multisjuka äldre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1807466" y="4533037"/>
            <a:ext cx="2736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Levnadsvanor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1200" dirty="0"/>
              <a:t>På sikt förhindra kroniska sjukdomar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8576345" y="4928673"/>
            <a:ext cx="2089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Plan för utvärdering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Samverkan med lärosäten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7964837" y="1208749"/>
            <a:ext cx="2775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Svårt att hitta personal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Ännu svårare att få utbildad personal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871471" y="4861289"/>
            <a:ext cx="2689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Stora underskott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Dåligt nyttjade av skattemedel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6473169" y="6605800"/>
            <a:ext cx="1415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Avsaknad av 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4900633" y="2034175"/>
            <a:ext cx="30762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Vi skickar runt våra mest sjuka </a:t>
            </a:r>
            <a:br>
              <a:rPr lang="sv-SE" sz="1200" dirty="0"/>
            </a:br>
            <a:r>
              <a:rPr lang="sv-SE" sz="1200" dirty="0"/>
              <a:t>mellan olika vårdinstanser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Splittrad vård och omsorg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Avsaknad av samordning/</a:t>
            </a:r>
            <a:br>
              <a:rPr lang="sv-SE" sz="1200" dirty="0"/>
            </a:br>
            <a:r>
              <a:rPr lang="sv-SE" sz="1200" dirty="0"/>
              <a:t>brister i fast vårdkontakt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Kommunikationsmissar mellan –</a:t>
            </a:r>
            <a:br>
              <a:rPr lang="sv-SE" sz="1200" dirty="0"/>
            </a:br>
            <a:r>
              <a:rPr lang="sv-SE" sz="1200" dirty="0"/>
              <a:t>huvudmän och mellan patient-vårdgivare.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 err="1"/>
              <a:t>Vårdskador</a:t>
            </a:r>
            <a:endParaRPr lang="sv-SE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200" dirty="0"/>
          </a:p>
        </p:txBody>
      </p:sp>
      <p:sp>
        <p:nvSpPr>
          <p:cNvPr id="24" name="textruta 23"/>
          <p:cNvSpPr txBox="1"/>
          <p:nvPr/>
        </p:nvSpPr>
        <p:spPr>
          <a:xfrm>
            <a:off x="7751392" y="2756907"/>
            <a:ext cx="3031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Hur når vi medborgare och medarbetare </a:t>
            </a:r>
            <a:br>
              <a:rPr lang="sv-SE" sz="1200" dirty="0"/>
            </a:br>
            <a:r>
              <a:rPr lang="sv-SE" sz="1200" dirty="0"/>
              <a:t>om varför vi måste ställa om?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Från en institutionsinriktad </a:t>
            </a:r>
            <a:br>
              <a:rPr lang="sv-SE" sz="1200" dirty="0"/>
            </a:br>
            <a:r>
              <a:rPr lang="sv-SE" sz="1200" dirty="0"/>
              <a:t>till en personcentrerad vård i hemmet?</a:t>
            </a:r>
          </a:p>
        </p:txBody>
      </p:sp>
      <p:sp>
        <p:nvSpPr>
          <p:cNvPr id="3" name="Ellips 2"/>
          <p:cNvSpPr/>
          <p:nvPr/>
        </p:nvSpPr>
        <p:spPr>
          <a:xfrm>
            <a:off x="1524000" y="3538233"/>
            <a:ext cx="1880753" cy="98512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Förebyggande/</a:t>
            </a:r>
            <a:br>
              <a:rPr lang="sv-SE" sz="1400" dirty="0"/>
            </a:br>
            <a:r>
              <a:rPr lang="sv-SE" sz="1400" dirty="0"/>
              <a:t>hälsofrämjande</a:t>
            </a:r>
          </a:p>
        </p:txBody>
      </p:sp>
      <p:sp>
        <p:nvSpPr>
          <p:cNvPr id="12" name="Ellips 11"/>
          <p:cNvSpPr/>
          <p:nvPr/>
        </p:nvSpPr>
        <p:spPr>
          <a:xfrm>
            <a:off x="3147224" y="3545290"/>
            <a:ext cx="1512168" cy="108012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Folkhälsa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22451" y="6180296"/>
            <a:ext cx="17155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Olika lagar,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Olika journalsystem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Digital omognad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Outbyggt bredbandsnät</a:t>
            </a:r>
          </a:p>
        </p:txBody>
      </p:sp>
    </p:spTree>
    <p:extLst>
      <p:ext uri="{BB962C8B-B14F-4D97-AF65-F5344CB8AC3E}">
        <p14:creationId xmlns:p14="http://schemas.microsoft.com/office/powerpoint/2010/main" val="100298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PublishDate xmlns="http://schemas.microsoft.com/sharepoint/v3">2023-02-28T23:00:00+00:00</NLLPublishDate>
    <NLLPublished xmlns="http://schemas.microsoft.com/sharepoint/v3" xsi:nil="true"/>
    <NLLPublishingstatus xmlns="http://schemas.microsoft.com/sharepoint/v3">Publicerad</NLLPublishingstatus>
    <NLLDocumentIDValue xmlns="http://schemas.microsoft.com/sharepoint/v3">ARBGRP743-268216389-198</NLLDocumentIDValue>
    <NLLThinningTime xmlns="http://schemas.microsoft.com/sharepoint/v3">2026-02-28T23:00:00+00:00</NLLThinningTime>
    <NLLPublishDateQuickpart xmlns="http://schemas.microsoft.com/sharepoint/v3">2023-03-01</NLLPublishDateQuickpart>
    <NLLInformationCollectionTaxHTField0 xmlns="http://schemas.microsoft.com/sharepoint/v3">
      <Terms xmlns="http://schemas.microsoft.com/office/infopath/2007/PartnerControls"/>
    </NLLInformationCollectionTaxHTField0>
    <NLLLockWorkflows xmlns="http://schemas.microsoft.com/sharepoint/v3">false</NLLLockWorkflows>
    <NLLEstablishedByQuickpart xmlns="http://schemas.microsoft.com/sharepoint/v3">Sandra Sikblad</NLLEstablishedByQuickpart>
    <prdProcessTaxHTField0 xmlns="http://schemas.microsoft.com/sharepoint/v3">
      <Terms xmlns="http://schemas.microsoft.com/office/infopath/2007/PartnerControls"/>
    </prdProcessTaxHTField0>
    <AnsvarigQuickpart xmlns="http://schemas.microsoft.com/sharepoint/v3">Anneli Granberg</AnsvarigQuickpart>
    <NLLEstablishedBy xmlns="http://schemas.microsoft.com/sharepoint/v3">
      <UserInfo>
        <DisplayName>Sandra Sikblad</DisplayName>
        <AccountId>139</AccountId>
        <AccountType/>
      </UserInfo>
    </NLLEstablishedBy>
    <NLLStakeholderTaxHTField0 xmlns="http://schemas.microsoft.com/sharepoint/v3">
      <Terms xmlns="http://schemas.microsoft.com/office/infopath/2007/PartnerControls"/>
    </NLLStakeholderTaxHTField0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981e6eac-a633-4de2-91a2-d5e48e1c0d00</TermId>
        </TermInfo>
      </Terms>
    </NLLDocumentTypeTaxHTField0>
    <NLLVersion xmlns="http://schemas.microsoft.com/sharepoint/v3">2.0</NLLVersion>
    <NLLInformationclass xmlns="http://schemas.microsoft.com/sharepoint/v3">Publik</NLLInformationclass>
    <NLLModifiedBy xmlns="http://schemas.microsoft.com/sharepoint/v3">Åsa Åström</NLLModifiedBy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Länsstyrgrupp</TermName>
          <TermId xmlns="http://schemas.microsoft.com/office/infopath/2007/PartnerControls">40c9582e-9040-4ee0-a5ab-267ced39ceea</TermId>
        </TermInfo>
      </Terms>
    </NLLProducerPlaceTaxHTField0>
    <VersionComment xmlns="http://schemas.microsoft.com/sharepoint/v3">ompubliceras</VersionComment>
    <NLLDiarienummer xmlns="http://schemas.microsoft.com/sharepoint/v3" xsi:nil="true"/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73a69b28-49f4-4b67-8842-dcaf068486b8</TermId>
        </TermInfo>
        <TermInfo xmlns="http://schemas.microsoft.com/office/infopath/2007/PartnerControls">
          <TermName xmlns="http://schemas.microsoft.com/office/infopath/2007/PartnerControls">bilaga</TermName>
          <TermId xmlns="http://schemas.microsoft.com/office/infopath/2007/PartnerControls">09e5e4fc-28b8-4ab6-9df1-18814299f0ed</TermId>
        </TermInfo>
        <TermInfo xmlns="http://schemas.microsoft.com/office/infopath/2007/PartnerControls">
          <TermName xmlns="http://schemas.microsoft.com/office/infopath/2007/PartnerControls">LSG</TermName>
          <TermId xmlns="http://schemas.microsoft.com/office/infopath/2007/PartnerControls">ba7f548d-7cc9-4dc7-aa8a-c5f8cc10d00e</TermId>
        </TermInfo>
        <TermInfo xmlns="http://schemas.microsoft.com/office/infopath/2007/PartnerControls">
          <TermName xmlns="http://schemas.microsoft.com/office/infopath/2007/PartnerControls">NVO</TermName>
          <TermId xmlns="http://schemas.microsoft.com/office/infopath/2007/PartnerControls">c4fd489e-3280-4a99-ac89-289012d19d63</TermId>
        </TermInfo>
        <TermInfo xmlns="http://schemas.microsoft.com/office/infopath/2007/PartnerControls">
          <TermName xmlns="http://schemas.microsoft.com/office/infopath/2007/PartnerControls">200109</TermName>
          <TermId xmlns="http://schemas.microsoft.com/office/infopath/2007/PartnerControls">e9d7a4fe-30c3-4c49-a481-e0c7610296f1</TermId>
        </TermInfo>
      </Terms>
    </TaxKeywordTaxHTField>
    <_dlc_DocId xmlns="c7918ce9-5289-4a18-805d-4141408e948c">ARBGRP743-268216389-198</_dlc_DocId>
    <_dlc_DocIdUrl xmlns="c7918ce9-5289-4a18-805d-4141408e948c">
      <Url>http://spportal.extvis.local/process/administrativ/_layouts/15/DocIdRedir.aspx?ID=ARBGRP743-268216389-198</Url>
      <Description>ARBGRP743-268216389-198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2026-03-31T22:00:00+00:00</_dlc_ExpireDate>
    <VIS_DocumentId xmlns="e1dec489-f745-4ed5-9c00-958a11aea6df">
      <Url>https://samarbeta.nll.se/producentplats/lansstyrgrupp/_layouts/15/DocIdRedir.aspx?ID=ARBGRP743-268216389-198</Url>
      <Description>ARBGRP743-268216389-198</Description>
    </VIS_DocumentId>
    <VISResponsible xmlns="e1dec489-f745-4ed5-9c00-958a11aea6df">
      <UserInfo>
        <DisplayName>Anneli Granberg</DisplayName>
        <AccountId>14</AccountId>
        <AccountType/>
      </UserInfo>
    </VISResponsible>
    <DocumentStatus xmlns="e1dec489-f745-4ed5-9c00-958a11aea6df">
      <Url>https://samarbeta.nll.se/producentplats/lansstyrgrupp/_layouts/15/wrkstat.aspx?List=9a9a6252-6fd0-4333-8306-f1e7c6ba4dfa&amp;WorkflowInstanceName=e961d37f-3267-4eea-9b9b-3274a3bbeee8</Url>
      <Description>Publicerad</Description>
    </DocumentStatus>
    <_dlc_Exempt xmlns="http://schemas.microsoft.com/sharepoint/v3">false</_dlc_Exempt>
  </documentManagement>
</p:properties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0d2ea5254435ce449ba4345849b71f0b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393aa15b8445c5d57fbc4a5f98ab5b74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38B136-94A0-431A-A21D-09A1C3AA5963}"/>
</file>

<file path=customXml/itemProps2.xml><?xml version="1.0" encoding="utf-8"?>
<ds:datastoreItem xmlns:ds="http://schemas.openxmlformats.org/officeDocument/2006/customXml" ds:itemID="{0EF121CD-F1AA-42B3-82C6-AC9CD10B16EC}"/>
</file>

<file path=customXml/itemProps3.xml><?xml version="1.0" encoding="utf-8"?>
<ds:datastoreItem xmlns:ds="http://schemas.openxmlformats.org/officeDocument/2006/customXml" ds:itemID="{28D66537-5A34-4A9E-AC01-528E9CA999F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A500A89B-418D-40C6-865B-775B26C8C3B1}"/>
</file>

<file path=customXml/itemProps5.xml><?xml version="1.0" encoding="utf-8"?>
<ds:datastoreItem xmlns:ds="http://schemas.openxmlformats.org/officeDocument/2006/customXml" ds:itemID="{432F779D-201E-45BB-BDCE-88B6D9045785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407</Words>
  <Application>Microsoft Office PowerPoint</Application>
  <PresentationFormat>Bredbild</PresentationFormat>
  <Paragraphs>67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Office-tema</vt:lpstr>
      <vt:lpstr>Utkast problembild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Bilaga nära vård och omsorg 200109 - Utkast problembild</dc:title>
  <dc:creator>Åsa Heikkilä</dc:creator>
  <cp:keywords>NVO; bilaga; 2020; 200109; LSG</cp:keywords>
  <cp:lastModifiedBy>Åsa Heikkilä</cp:lastModifiedBy>
  <cp:revision>1</cp:revision>
  <dcterms:created xsi:type="dcterms:W3CDTF">2020-02-09T10:31:42Z</dcterms:created>
  <dcterms:modified xsi:type="dcterms:W3CDTF">2020-02-09T10:34:05Z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>8747;#2020|73a69b28-49f4-4b67-8842-dcaf068486b8;#5037;#bilaga|09e5e4fc-28b8-4ab6-9df1-18814299f0ed;#7815;#LSG|ba7f548d-7cc9-4dc7-aa8a-c5f8cc10d00e;#9340;#NVO|c4fd489e-3280-4a99-ac89-289012d19d63;#9339;#200109|e9d7a4fe-30c3-4c49-a481-e0c7610296f1</vt:lpwstr>
  </property>
  <property fmtid="{D5CDD505-2E9C-101B-9397-08002B2CF9AE}" pid="4" name="CareActionCodeSurgical">
    <vt:lpwstr/>
  </property>
  <property fmtid="{D5CDD505-2E9C-101B-9397-08002B2CF9AE}" pid="5" name="NLLProducerPlace">
    <vt:lpwstr>7816;#Länsstyrgrupp|40c9582e-9040-4ee0-a5ab-267ced39ceea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/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NLLClosureDate">
    <vt:lpwstr/>
  </property>
  <property fmtid="{D5CDD505-2E9C-101B-9397-08002B2CF9AE}" pid="14" name="NLLProducerplaceID">
    <vt:lpwstr/>
  </property>
  <property fmtid="{D5CDD505-2E9C-101B-9397-08002B2CF9AE}" pid="15" name="NLLPublishedTemplate">
    <vt:lpwstr/>
  </property>
  <property fmtid="{D5CDD505-2E9C-101B-9397-08002B2CF9AE}" pid="16" name="NLLWFComment">
    <vt:lpwstr/>
  </property>
  <property fmtid="{D5CDD505-2E9C-101B-9397-08002B2CF9AE}" pid="17" name="NLLPTCName">
    <vt:lpwstr/>
  </property>
  <property fmtid="{D5CDD505-2E9C-101B-9397-08002B2CF9AE}" pid="18" name="SpecialtyTaxHTField0">
    <vt:lpwstr/>
  </property>
  <property fmtid="{D5CDD505-2E9C-101B-9397-08002B2CF9AE}" pid="19" name="CareActionCodeNonSurgical">
    <vt:lpwstr/>
  </property>
  <property fmtid="{D5CDD505-2E9C-101B-9397-08002B2CF9AE}" pid="20" name="AnalysisNameTaxHTField0">
    <vt:lpwstr/>
  </property>
  <property fmtid="{D5CDD505-2E9C-101B-9397-08002B2CF9AE}" pid="21" name="Specialty">
    <vt:lpwstr/>
  </property>
  <property fmtid="{D5CDD505-2E9C-101B-9397-08002B2CF9AE}" pid="22" name="NLLProjectUrl">
    <vt:lpwstr/>
  </property>
  <property fmtid="{D5CDD505-2E9C-101B-9397-08002B2CF9AE}" pid="23" name="NLLSteeringGroup">
    <vt:lpwstr/>
  </property>
  <property fmtid="{D5CDD505-2E9C-101B-9397-08002B2CF9AE}" pid="24" name="NLLMeetingTypeTaxHTField0">
    <vt:lpwstr/>
  </property>
  <property fmtid="{D5CDD505-2E9C-101B-9397-08002B2CF9AE}" pid="25" name="NLLTemplateStatus">
    <vt:lpwstr/>
  </property>
  <property fmtid="{D5CDD505-2E9C-101B-9397-08002B2CF9AE}" pid="26" name="CareActionCodeSurgicalTaxHTField0">
    <vt:lpwstr/>
  </property>
  <property fmtid="{D5CDD505-2E9C-101B-9397-08002B2CF9AE}" pid="27" name="PharmaceuticalCodeTaxHTField0">
    <vt:lpwstr/>
  </property>
  <property fmtid="{D5CDD505-2E9C-101B-9397-08002B2CF9AE}" pid="28" name="NLLProjectLeader">
    <vt:lpwstr/>
  </property>
  <property fmtid="{D5CDD505-2E9C-101B-9397-08002B2CF9AE}" pid="29" name="NLLDecisionLevelManagedTaxHTField0">
    <vt:lpwstr/>
  </property>
  <property fmtid="{D5CDD505-2E9C-101B-9397-08002B2CF9AE}" pid="32" name="NLLDefaultTemplate">
    <vt:lpwstr/>
  </property>
  <property fmtid="{D5CDD505-2E9C-101B-9397-08002B2CF9AE}" pid="33" name="NLLProjectVisitor">
    <vt:lpwstr/>
  </property>
  <property fmtid="{D5CDD505-2E9C-101B-9397-08002B2CF9AE}" pid="34" name="NLLApprovedBy">
    <vt:lpwstr/>
  </property>
  <property fmtid="{D5CDD505-2E9C-101B-9397-08002B2CF9AE}" pid="35" name="NLLDecisionLevelManaged">
    <vt:lpwstr/>
  </property>
  <property fmtid="{D5CDD505-2E9C-101B-9397-08002B2CF9AE}" pid="36" name="CompulsoryAction">
    <vt:lpwstr/>
  </property>
  <property fmtid="{D5CDD505-2E9C-101B-9397-08002B2CF9AE}" pid="37" name="NLLProjectDivisionTaxHTField0">
    <vt:lpwstr/>
  </property>
  <property fmtid="{D5CDD505-2E9C-101B-9397-08002B2CF9AE}" pid="38" name="ICD10CodeTaxHTField0">
    <vt:lpwstr/>
  </property>
  <property fmtid="{D5CDD505-2E9C-101B-9397-08002B2CF9AE}" pid="39" name="Godkänn dokument">
    <vt:lpwstr>, </vt:lpwstr>
  </property>
  <property fmtid="{D5CDD505-2E9C-101B-9397-08002B2CF9AE}" pid="40" name="NLLProjectOwner">
    <vt:lpwstr/>
  </property>
  <property fmtid="{D5CDD505-2E9C-101B-9397-08002B2CF9AE}" pid="41" name="NPUCodeTaxHTField0">
    <vt:lpwstr/>
  </property>
  <property fmtid="{D5CDD505-2E9C-101B-9397-08002B2CF9AE}" pid="42" name="NLLTemplateFolderDescription">
    <vt:lpwstr/>
  </property>
  <property fmtid="{D5CDD505-2E9C-101B-9397-08002B2CF9AE}" pid="43" name="TLVCodeAction">
    <vt:lpwstr/>
  </property>
  <property fmtid="{D5CDD505-2E9C-101B-9397-08002B2CF9AE}" pid="44" name="RadiologicalCode">
    <vt:lpwstr/>
  </property>
  <property fmtid="{D5CDD505-2E9C-101B-9397-08002B2CF9AE}" pid="45" name="References">
    <vt:lpwstr/>
  </property>
  <property fmtid="{D5CDD505-2E9C-101B-9397-08002B2CF9AE}" pid="46" name="prdProcess">
    <vt:lpwstr/>
  </property>
  <property fmtid="{D5CDD505-2E9C-101B-9397-08002B2CF9AE}" pid="47" name="NLLProjectOrderStatus">
    <vt:lpwstr/>
  </property>
  <property fmtid="{D5CDD505-2E9C-101B-9397-08002B2CF9AE}" pid="49" name="NLLReferenceGroup">
    <vt:lpwstr/>
  </property>
  <property fmtid="{D5CDD505-2E9C-101B-9397-08002B2CF9AE}" pid="50" name="TLVCodeDiagnosis">
    <vt:lpwstr/>
  </property>
  <property fmtid="{D5CDD505-2E9C-101B-9397-08002B2CF9AE}" pid="51" name="PharmaceuticalCode">
    <vt:lpwstr/>
  </property>
  <property fmtid="{D5CDD505-2E9C-101B-9397-08002B2CF9AE}" pid="52" name="NLLInitiationDate">
    <vt:lpwstr/>
  </property>
  <property fmtid="{D5CDD505-2E9C-101B-9397-08002B2CF9AE}" pid="54" name="ReferencesTaxHTField0">
    <vt:lpwstr/>
  </property>
  <property fmtid="{D5CDD505-2E9C-101B-9397-08002B2CF9AE}" pid="55" name="NLLWindingUpDate">
    <vt:lpwstr/>
  </property>
  <property fmtid="{D5CDD505-2E9C-101B-9397-08002B2CF9AE}" pid="56" name="TLVCodeActionTaxHTField0">
    <vt:lpwstr/>
  </property>
  <property fmtid="{D5CDD505-2E9C-101B-9397-08002B2CF9AE}" pid="57" name="NLLProjectNr">
    <vt:lpwstr/>
  </property>
  <property fmtid="{D5CDD505-2E9C-101B-9397-08002B2CF9AE}" pid="58" name="Granska dokument">
    <vt:lpwstr>, </vt:lpwstr>
  </property>
  <property fmtid="{D5CDD505-2E9C-101B-9397-08002B2CF9AE}" pid="59" name="NLLProjectTypeTaxHTField0">
    <vt:lpwstr/>
  </property>
  <property fmtid="{D5CDD505-2E9C-101B-9397-08002B2CF9AE}" pid="60" name="NLLPTCProcessTeam">
    <vt:lpwstr/>
  </property>
  <property fmtid="{D5CDD505-2E9C-101B-9397-08002B2CF9AE}" pid="61" name="RadiologicalCodeTaxHTField0">
    <vt:lpwstr/>
  </property>
  <property fmtid="{D5CDD505-2E9C-101B-9397-08002B2CF9AE}" pid="62" name="NLLImplementationDate">
    <vt:lpwstr/>
  </property>
  <property fmtid="{D5CDD505-2E9C-101B-9397-08002B2CF9AE}" pid="63" name="NLLProjectDivision">
    <vt:lpwstr/>
  </property>
  <property fmtid="{D5CDD505-2E9C-101B-9397-08002B2CF9AE}" pid="64" name="PsychiatricCode">
    <vt:lpwstr/>
  </property>
  <property fmtid="{D5CDD505-2E9C-101B-9397-08002B2CF9AE}" pid="65" name="Publicera dokument">
    <vt:lpwstr>, </vt:lpwstr>
  </property>
  <property fmtid="{D5CDD505-2E9C-101B-9397-08002B2CF9AE}" pid="66" name="NLLProjectType">
    <vt:lpwstr/>
  </property>
  <property fmtid="{D5CDD505-2E9C-101B-9397-08002B2CF9AE}" pid="67" name="AnalysisName">
    <vt:lpwstr/>
  </property>
  <property fmtid="{D5CDD505-2E9C-101B-9397-08002B2CF9AE}" pid="68" name="NLLMtptCodeTaxHTField0">
    <vt:lpwstr/>
  </property>
  <property fmtid="{D5CDD505-2E9C-101B-9397-08002B2CF9AE}" pid="69" name="NLLLatestProjectTrackingDate">
    <vt:lpwstr/>
  </property>
  <property fmtid="{D5CDD505-2E9C-101B-9397-08002B2CF9AE}" pid="70" name="NLLDocumentType">
    <vt:lpwstr>1021;#Presentation|981e6eac-a633-4de2-91a2-d5e48e1c0d00</vt:lpwstr>
  </property>
  <property fmtid="{D5CDD505-2E9C-101B-9397-08002B2CF9AE}" pid="71" name="NLLProjectTypeText">
    <vt:lpwstr/>
  </property>
  <property fmtid="{D5CDD505-2E9C-101B-9397-08002B2CF9AE}" pid="72" name="NLLEstablishingDate">
    <vt:lpwstr/>
  </property>
  <property fmtid="{D5CDD505-2E9C-101B-9397-08002B2CF9AE}" pid="73" name="NLLProjectMember">
    <vt:lpwstr/>
  </property>
  <property fmtid="{D5CDD505-2E9C-101B-9397-08002B2CF9AE}" pid="74" name="NLLProcessTeamLookup">
    <vt:lpwstr/>
  </property>
  <property fmtid="{D5CDD505-2E9C-101B-9397-08002B2CF9AE}" pid="75" name="CareActionCodeNonSurgicalTaxHTField0">
    <vt:lpwstr/>
  </property>
  <property fmtid="{D5CDD505-2E9C-101B-9397-08002B2CF9AE}" pid="76" name="CompulsoryActionTaxHTField0">
    <vt:lpwstr/>
  </property>
  <property fmtid="{D5CDD505-2E9C-101B-9397-08002B2CF9AE}" pid="77" name="NLLMeetingType">
    <vt:lpwstr/>
  </property>
  <property fmtid="{D5CDD505-2E9C-101B-9397-08002B2CF9AE}" pid="78" name="NLLProjectLeaderDiv">
    <vt:lpwstr/>
  </property>
  <property fmtid="{D5CDD505-2E9C-101B-9397-08002B2CF9AE}" pid="79" name="NLLProjectName">
    <vt:lpwstr/>
  </property>
  <property fmtid="{D5CDD505-2E9C-101B-9397-08002B2CF9AE}" pid="81" name="NLLMtptCode">
    <vt:lpwstr/>
  </property>
  <property fmtid="{D5CDD505-2E9C-101B-9397-08002B2CF9AE}" pid="82" name="ICD10Code">
    <vt:lpwstr/>
  </property>
  <property fmtid="{D5CDD505-2E9C-101B-9397-08002B2CF9AE}" pid="83" name="NLLProjectStatus">
    <vt:lpwstr/>
  </property>
  <property fmtid="{D5CDD505-2E9C-101B-9397-08002B2CF9AE}" pid="84" name="_dlc_policyId">
    <vt:lpwstr>0x010100D7963E0E5B7A40E5AEA07389401D709F007B1238BBD93543428C20870054E92DBF|1214505165</vt:lpwstr>
  </property>
  <property fmtid="{D5CDD505-2E9C-101B-9397-08002B2CF9AE}" pid="87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9" name="_dlc_DocIdItemGuid">
    <vt:lpwstr>603030d0-efd6-46f5-832d-1ce8bced7e24</vt:lpwstr>
  </property>
  <property fmtid="{D5CDD505-2E9C-101B-9397-08002B2CF9AE}" pid="91" name="TaxCatchAll">
    <vt:lpwstr>7816;#Länsstyrgrupp|40c9582e-9040-4ee0-a5ab-267ced39ceea;#7815;#LSG;#8747;#2020;#9340;#NVO;#9339;#200109;#5037;#bilaga;#1021;#Presentation|981e6eac-a633-4de2-91a2-d5e48e1c0d00</vt:lpwstr>
  </property>
  <property fmtid="{D5CDD505-2E9C-101B-9397-08002B2CF9AE}" pid="93" name="_dlc_ItemStageId">
    <vt:lpwstr/>
  </property>
  <property fmtid="{D5CDD505-2E9C-101B-9397-08002B2CF9AE}" pid="94" name="Order">
    <vt:r8>2420000</vt:r8>
  </property>
  <property fmtid="{D5CDD505-2E9C-101B-9397-08002B2CF9AE}" pid="95" name="xd_ProgID">
    <vt:lpwstr/>
  </property>
  <property fmtid="{D5CDD505-2E9C-101B-9397-08002B2CF9AE}" pid="96" name="_SourceUrl">
    <vt:lpwstr/>
  </property>
  <property fmtid="{D5CDD505-2E9C-101B-9397-08002B2CF9AE}" pid="97" name="_SharedFileIndex">
    <vt:lpwstr/>
  </property>
  <property fmtid="{D5CDD505-2E9C-101B-9397-08002B2CF9AE}" pid="98" name="TemplateUrl">
    <vt:lpwstr/>
  </property>
  <property fmtid="{D5CDD505-2E9C-101B-9397-08002B2CF9AE}" pid="100" name="NLLDecisionLevelGoverning">
    <vt:lpwstr/>
  </property>
  <property fmtid="{D5CDD505-2E9C-101B-9397-08002B2CF9AE}" pid="101" name="NLLFactOwner">
    <vt:lpwstr/>
  </property>
  <property fmtid="{D5CDD505-2E9C-101B-9397-08002B2CF9AE}" pid="102" name="NLLFactOwnerText">
    <vt:lpwstr/>
  </property>
  <property fmtid="{D5CDD505-2E9C-101B-9397-08002B2CF9AE}" pid="103" name="xd_Signature">
    <vt:bool>false</vt:bool>
  </property>
  <property fmtid="{D5CDD505-2E9C-101B-9397-08002B2CF9AE}" pid="104" name="NLLDecisionLevel">
    <vt:lpwstr/>
  </property>
  <property fmtid="{D5CDD505-2E9C-101B-9397-08002B2CF9AE}" pid="105" name="NLLPTCProcessLeader">
    <vt:lpwstr/>
  </property>
  <property fmtid="{D5CDD505-2E9C-101B-9397-08002B2CF9AE}" pid="107" name="NLLPTCVISEditor">
    <vt:lpwstr/>
  </property>
</Properties>
</file>